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9" r:id="rId3"/>
    <p:sldId id="270" r:id="rId4"/>
    <p:sldId id="263" r:id="rId5"/>
    <p:sldId id="257" r:id="rId6"/>
    <p:sldId id="258" r:id="rId7"/>
    <p:sldId id="259" r:id="rId8"/>
    <p:sldId id="260" r:id="rId9"/>
    <p:sldId id="286"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9.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22T15:48:06.777" idx="1">
    <p:pos x="1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7" Type="http://schemas.openxmlformats.org/officeDocument/2006/relationships/comments" Target="../comments/comment1.xml"/><Relationship Id="rId6"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4.png"/><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5.png"/><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6.png"/><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7.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8.pn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9.png"/><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524000" y="1122680"/>
            <a:ext cx="9144000" cy="556260"/>
          </a:xfrm>
        </p:spPr>
        <p:txBody>
          <a:bodyPr>
            <a:normAutofit fontScale="90000"/>
          </a:bodyPr>
          <a:p>
            <a:r>
              <a:rPr lang="zh-CN" altLang="en-US">
                <a:sym typeface="+mn-ea"/>
              </a:rPr>
              <a:t>客运站收费员温馨提示</a:t>
            </a:r>
            <a:br>
              <a:rPr lang="zh-CN" altLang="en-US">
                <a:sym typeface="+mn-ea"/>
              </a:rPr>
            </a:br>
            <a:endParaRPr lang="zh-CN" altLang="en-US"/>
          </a:p>
        </p:txBody>
      </p:sp>
      <p:sp>
        <p:nvSpPr>
          <p:cNvPr id="3" name="副标题 2"/>
          <p:cNvSpPr>
            <a:spLocks noGrp="1"/>
          </p:cNvSpPr>
          <p:nvPr>
            <p:ph type="subTitle" idx="1"/>
          </p:nvPr>
        </p:nvSpPr>
        <p:spPr>
          <a:xfrm>
            <a:off x="1022350" y="1019810"/>
            <a:ext cx="10245725" cy="5635625"/>
          </a:xfrm>
        </p:spPr>
        <p:txBody>
          <a:bodyPr>
            <a:noAutofit/>
          </a:bodyPr>
          <a:p>
            <a:pPr algn="l"/>
            <a:r>
              <a:rPr lang="en-US" altLang="zh-CN" sz="3600">
                <a:sym typeface="+mn-ea"/>
              </a:rPr>
              <a:t>        </a:t>
            </a:r>
            <a:r>
              <a:rPr lang="zh-CN" altLang="en-US" sz="3200">
                <a:sym typeface="+mn-ea"/>
              </a:rPr>
              <a:t>为了让您的孩子坐车无忧，从开学起能顺利地坐到学期结束，建议家长在每学期开学前后两周内一次性足额预存够一学期的乘车费（千万别交错客运站，充值时必须按要求备注清楚学生的</a:t>
            </a:r>
            <a:r>
              <a:rPr lang="en-US" altLang="zh-CN" sz="3200">
                <a:sym typeface="+mn-ea"/>
              </a:rPr>
              <a:t>ID</a:t>
            </a:r>
            <a:r>
              <a:rPr lang="zh-CN" altLang="en-US" sz="3200">
                <a:sym typeface="+mn-ea"/>
              </a:rPr>
              <a:t>号、姓名和班级，否则数据无法自动比对入库，缴费无效，同一个客运公司的车费可以申报本公司的任意一个线路，无法申报别公司的线路），过后不再零星收费【临时充值的不能保证立即到账，因余额不足影响乘车申报的自行负责】。</a:t>
            </a:r>
            <a:r>
              <a:rPr lang="zh-CN" altLang="en-US" sz="3200">
                <a:solidFill>
                  <a:srgbClr val="FF0000"/>
                </a:solidFill>
                <a:sym typeface="+mn-ea"/>
              </a:rPr>
              <a:t>充值额度：每周乘的一期预计</a:t>
            </a:r>
            <a:r>
              <a:rPr lang="en-US" altLang="zh-CN" sz="3200">
                <a:solidFill>
                  <a:srgbClr val="FF0000"/>
                </a:solidFill>
                <a:sym typeface="+mn-ea"/>
              </a:rPr>
              <a:t>23</a:t>
            </a:r>
            <a:r>
              <a:rPr lang="zh-CN" altLang="en-US" sz="3200">
                <a:solidFill>
                  <a:srgbClr val="FF0000"/>
                </a:solidFill>
                <a:sym typeface="+mn-ea"/>
              </a:rPr>
              <a:t>趟往返，月假乘的预计</a:t>
            </a:r>
            <a:r>
              <a:rPr lang="en-US" altLang="zh-CN" sz="3200">
                <a:solidFill>
                  <a:srgbClr val="FF0000"/>
                </a:solidFill>
                <a:sym typeface="+mn-ea"/>
              </a:rPr>
              <a:t>6</a:t>
            </a:r>
            <a:r>
              <a:rPr lang="zh-CN" altLang="en-US" sz="3200">
                <a:solidFill>
                  <a:srgbClr val="FF0000"/>
                </a:solidFill>
                <a:sym typeface="+mn-ea"/>
              </a:rPr>
              <a:t>个往返，建议家长大方一点，尽可能地多存些，上不封顶，余额毕业前夕统一退款（</a:t>
            </a:r>
            <a:r>
              <a:rPr lang="zh-CN" altLang="en-US" sz="3200">
                <a:solidFill>
                  <a:srgbClr val="00B050"/>
                </a:solidFill>
                <a:sym typeface="+mn-ea"/>
              </a:rPr>
              <a:t>确实不愿意坐车想提前销户的自己联系收费员办理退款手续</a:t>
            </a:r>
            <a:r>
              <a:rPr lang="zh-CN" altLang="en-US" sz="3200">
                <a:solidFill>
                  <a:srgbClr val="FF0000"/>
                </a:solidFill>
                <a:sym typeface="+mn-ea"/>
              </a:rPr>
              <a:t>）。</a:t>
            </a:r>
            <a:endParaRPr lang="zh-CN" altLang="en-US" sz="3200">
              <a:solidFill>
                <a:srgbClr val="FF0000"/>
              </a:solidFill>
              <a:sym typeface="+mn-ea"/>
            </a:endParaRPr>
          </a:p>
          <a:p>
            <a:pPr algn="l"/>
            <a:r>
              <a:rPr lang="en-US" altLang="zh-CN" sz="3200"/>
              <a:t>        </a:t>
            </a:r>
            <a:endParaRPr lang="zh-CN" altLang="en-US" sz="320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4600575" cy="5801360"/>
          </a:xfrm>
        </p:spPr>
        <p:txBody>
          <a:bodyPr/>
          <a:p>
            <a:endParaRPr lang="zh-CN" altLang="en-US"/>
          </a:p>
        </p:txBody>
      </p:sp>
      <p:pic>
        <p:nvPicPr>
          <p:cNvPr id="3" name="图片 11"/>
          <p:cNvPicPr>
            <a:picLocks noChangeAspect="1"/>
          </p:cNvPicPr>
          <p:nvPr>
            <p:custDataLst>
              <p:tags r:id="rId1"/>
            </p:custDataLst>
          </p:nvPr>
        </p:nvPicPr>
        <p:blipFill>
          <a:blip r:embed="rId2"/>
          <a:stretch>
            <a:fillRect/>
          </a:stretch>
        </p:blipFill>
        <p:spPr>
          <a:xfrm>
            <a:off x="1282700" y="507365"/>
            <a:ext cx="2837815" cy="2835910"/>
          </a:xfrm>
          <a:prstGeom prst="rect">
            <a:avLst/>
          </a:prstGeom>
          <a:noFill/>
          <a:ln w="9525">
            <a:noFill/>
          </a:ln>
        </p:spPr>
      </p:pic>
      <p:pic>
        <p:nvPicPr>
          <p:cNvPr id="4" name="图片 -2147482613"/>
          <p:cNvPicPr>
            <a:picLocks noChangeAspect="1"/>
          </p:cNvPicPr>
          <p:nvPr/>
        </p:nvPicPr>
        <p:blipFill>
          <a:blip r:embed="rId3"/>
          <a:stretch>
            <a:fillRect/>
          </a:stretch>
        </p:blipFill>
        <p:spPr>
          <a:xfrm>
            <a:off x="838200" y="3251835"/>
            <a:ext cx="3859530" cy="3124835"/>
          </a:xfrm>
          <a:prstGeom prst="rect">
            <a:avLst/>
          </a:prstGeom>
          <a:noFill/>
          <a:ln w="9525">
            <a:noFill/>
          </a:ln>
        </p:spPr>
      </p:pic>
      <p:sp>
        <p:nvSpPr>
          <p:cNvPr id="6" name="文本框 5"/>
          <p:cNvSpPr txBox="1"/>
          <p:nvPr/>
        </p:nvSpPr>
        <p:spPr>
          <a:xfrm>
            <a:off x="10592435" y="1287780"/>
            <a:ext cx="1097280" cy="368300"/>
          </a:xfrm>
          <a:prstGeom prst="rect">
            <a:avLst/>
          </a:prstGeom>
          <a:noFill/>
        </p:spPr>
        <p:txBody>
          <a:bodyPr wrap="none" rtlCol="0">
            <a:spAutoFit/>
          </a:bodyPr>
          <a:p>
            <a:r>
              <a:rPr lang="zh-CN" altLang="en-US">
                <a:solidFill>
                  <a:srgbClr val="FF0000"/>
                </a:solidFill>
              </a:rPr>
              <a:t>进入即可</a:t>
            </a:r>
            <a:endParaRPr lang="zh-CN" altLang="en-US">
              <a:solidFill>
                <a:srgbClr val="FF0000"/>
              </a:solidFill>
            </a:endParaRPr>
          </a:p>
        </p:txBody>
      </p:sp>
      <p:sp>
        <p:nvSpPr>
          <p:cNvPr id="7" name="文本框 6"/>
          <p:cNvSpPr txBox="1"/>
          <p:nvPr/>
        </p:nvSpPr>
        <p:spPr>
          <a:xfrm>
            <a:off x="6689090" y="4660265"/>
            <a:ext cx="645795" cy="368300"/>
          </a:xfrm>
          <a:prstGeom prst="rect">
            <a:avLst/>
          </a:prstGeom>
          <a:noFill/>
        </p:spPr>
        <p:txBody>
          <a:bodyPr wrap="none" rtlCol="0">
            <a:spAutoFit/>
          </a:bodyPr>
          <a:p>
            <a:r>
              <a:rPr lang="en-US" altLang="zh-CN"/>
              <a:t>         </a:t>
            </a:r>
            <a:endParaRPr lang="zh-CN" altLang="en-US"/>
          </a:p>
        </p:txBody>
      </p:sp>
      <p:pic>
        <p:nvPicPr>
          <p:cNvPr id="9" name="内容占位符 8"/>
          <p:cNvPicPr>
            <a:picLocks noChangeAspect="1"/>
          </p:cNvPicPr>
          <p:nvPr>
            <p:ph idx="1"/>
            <p:custDataLst>
              <p:tags r:id="rId4"/>
            </p:custDataLst>
          </p:nvPr>
        </p:nvPicPr>
        <p:blipFill>
          <a:blip r:embed="rId5"/>
          <a:stretch>
            <a:fillRect/>
          </a:stretch>
        </p:blipFill>
        <p:spPr>
          <a:xfrm>
            <a:off x="7097395" y="1213485"/>
            <a:ext cx="3324225" cy="48025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normAutofit/>
          </a:bodyPr>
          <a:p>
            <a:pPr algn="ctr"/>
            <a:r>
              <a:rPr lang="en-US" altLang="zh-CN">
                <a:solidFill>
                  <a:srgbClr val="FF0000"/>
                </a:solidFill>
                <a:effectLst>
                  <a:outerShdw blurRad="38100" dist="19050" dir="2700000" algn="tl" rotWithShape="0">
                    <a:schemeClr val="dk1">
                      <a:alpha val="40000"/>
                    </a:schemeClr>
                  </a:outerShdw>
                </a:effectLst>
              </a:rPr>
              <a:t>1</a:t>
            </a:r>
            <a:r>
              <a:rPr lang="zh-CN" altLang="en-US">
                <a:solidFill>
                  <a:srgbClr val="FF0000"/>
                </a:solidFill>
                <a:effectLst>
                  <a:outerShdw blurRad="38100" dist="19050" dir="2700000" algn="tl" rotWithShape="0">
                    <a:schemeClr val="dk1">
                      <a:alpha val="40000"/>
                    </a:schemeClr>
                  </a:outerShdw>
                </a:effectLst>
              </a:rPr>
              <a:t>、平政汽车站</a:t>
            </a:r>
            <a:br>
              <a:rPr lang="zh-CN" altLang="en-US">
                <a:solidFill>
                  <a:srgbClr val="FF0000"/>
                </a:solidFill>
                <a:effectLst>
                  <a:outerShdw blurRad="38100" dist="19050" dir="2700000" algn="tl" rotWithShape="0">
                    <a:schemeClr val="dk1">
                      <a:alpha val="40000"/>
                    </a:schemeClr>
                  </a:outerShdw>
                </a:effectLst>
              </a:rPr>
            </a:br>
            <a:r>
              <a:rPr lang="zh-CN" altLang="en-US">
                <a:solidFill>
                  <a:schemeClr val="tx1"/>
                </a:solidFill>
                <a:effectLst>
                  <a:outerShdw blurRad="38100" dist="19050" dir="2700000" algn="tl" rotWithShape="0">
                    <a:schemeClr val="dk1">
                      <a:alpha val="40000"/>
                    </a:schemeClr>
                  </a:outerShdw>
                </a:effectLst>
              </a:rPr>
              <a:t>【调度室</a:t>
            </a:r>
            <a:r>
              <a:rPr lang="en-US" altLang="zh-CN">
                <a:solidFill>
                  <a:schemeClr val="tx1"/>
                </a:solidFill>
                <a:effectLst>
                  <a:outerShdw blurRad="38100" dist="19050" dir="2700000" algn="tl" rotWithShape="0">
                    <a:schemeClr val="dk1">
                      <a:alpha val="40000"/>
                    </a:schemeClr>
                  </a:outerShdw>
                </a:effectLst>
              </a:rPr>
              <a:t>2689661</a:t>
            </a:r>
            <a:r>
              <a:rPr lang="zh-CN" altLang="en-US">
                <a:solidFill>
                  <a:schemeClr val="tx1"/>
                </a:solidFill>
                <a:effectLst>
                  <a:outerShdw blurRad="38100" dist="19050" dir="2700000" algn="tl" rotWithShape="0">
                    <a:schemeClr val="dk1">
                      <a:alpha val="40000"/>
                    </a:schemeClr>
                  </a:outerShdw>
                </a:effectLst>
              </a:rPr>
              <a:t>】</a:t>
            </a:r>
            <a:endParaRPr lang="zh-CN" altLang="en-US">
              <a:solidFill>
                <a:schemeClr val="tx1"/>
              </a:solidFill>
              <a:effectLst>
                <a:outerShdw blurRad="38100" dist="19050" dir="2700000" algn="tl" rotWithShape="0">
                  <a:schemeClr val="dk1">
                    <a:alpha val="40000"/>
                  </a:schemeClr>
                </a:outerShdw>
              </a:effectLst>
            </a:endParaRPr>
          </a:p>
        </p:txBody>
      </p:sp>
      <p:sp>
        <p:nvSpPr>
          <p:cNvPr id="6" name="文本占位符 5"/>
          <p:cNvSpPr>
            <a:spLocks noGrp="1"/>
          </p:cNvSpPr>
          <p:nvPr>
            <p:ph type="body" sz="half" idx="2"/>
          </p:nvPr>
        </p:nvSpPr>
        <p:spPr>
          <a:xfrm>
            <a:off x="840105" y="2700655"/>
            <a:ext cx="3931920" cy="3168650"/>
          </a:xfrm>
        </p:spPr>
        <p:txBody>
          <a:bodyPr>
            <a:normAutofit fontScale="90000" lnSpcReduction="10000"/>
          </a:bodyPr>
          <a:p>
            <a:r>
              <a:rPr lang="zh-CN" altLang="en-US" sz="3200"/>
              <a:t>服务线路：</a:t>
            </a:r>
            <a:endParaRPr lang="zh-CN" altLang="en-US" sz="3200"/>
          </a:p>
          <a:p>
            <a:r>
              <a:rPr lang="zh-CN" altLang="en-US" sz="3200"/>
              <a:t>中江往返；江油</a:t>
            </a:r>
            <a:r>
              <a:rPr lang="zh-CN" altLang="en-US" sz="3200">
                <a:solidFill>
                  <a:srgbClr val="FF0000"/>
                </a:solidFill>
              </a:rPr>
              <a:t>回家</a:t>
            </a:r>
            <a:endParaRPr lang="zh-CN" altLang="en-US" sz="3200"/>
          </a:p>
          <a:p>
            <a:r>
              <a:rPr lang="zh-CN" altLang="en-US" sz="3200">
                <a:sym typeface="+mn-ea"/>
              </a:rPr>
              <a:t>收费员：</a:t>
            </a:r>
            <a:endParaRPr lang="zh-CN" altLang="en-US" sz="3200"/>
          </a:p>
          <a:p>
            <a:r>
              <a:rPr lang="zh-CN" altLang="en-US" sz="3200">
                <a:sym typeface="+mn-ea"/>
              </a:rPr>
              <a:t>王老师：</a:t>
            </a:r>
            <a:r>
              <a:rPr lang="en-US" altLang="zh-CN" sz="3200">
                <a:sym typeface="+mn-ea"/>
              </a:rPr>
              <a:t>13778110711</a:t>
            </a:r>
            <a:endParaRPr lang="en-US" altLang="zh-CN" sz="3200">
              <a:sym typeface="+mn-ea"/>
            </a:endParaRPr>
          </a:p>
          <a:p>
            <a:r>
              <a:rPr lang="zh-CN" altLang="en-US" sz="3200">
                <a:sym typeface="+mn-ea"/>
              </a:rPr>
              <a:t>江油总调度：</a:t>
            </a:r>
            <a:endParaRPr lang="zh-CN" altLang="en-US" sz="3200"/>
          </a:p>
          <a:p>
            <a:r>
              <a:rPr lang="zh-CN" altLang="en-US" sz="3200">
                <a:sym typeface="+mn-ea"/>
              </a:rPr>
              <a:t>任老师：13778169871</a:t>
            </a:r>
            <a:endParaRPr lang="zh-CN" altLang="en-US" sz="3200"/>
          </a:p>
          <a:p>
            <a:endParaRPr lang="en-US" altLang="zh-CN" sz="3200"/>
          </a:p>
        </p:txBody>
      </p:sp>
      <p:sp>
        <p:nvSpPr>
          <p:cNvPr id="9" name="文本框 8"/>
          <p:cNvSpPr txBox="1"/>
          <p:nvPr/>
        </p:nvSpPr>
        <p:spPr>
          <a:xfrm>
            <a:off x="6600190" y="873760"/>
            <a:ext cx="3383280" cy="521970"/>
          </a:xfrm>
          <a:prstGeom prst="rect">
            <a:avLst/>
          </a:prstGeom>
          <a:noFill/>
        </p:spPr>
        <p:txBody>
          <a:bodyPr wrap="none" rtlCol="0">
            <a:spAutoFit/>
          </a:bodyPr>
          <a:p>
            <a:r>
              <a:rPr lang="zh-CN" altLang="en-US" sz="2800"/>
              <a:t>充值方式：扫码支付</a:t>
            </a:r>
            <a:endParaRPr lang="zh-CN" altLang="en-US" sz="2800"/>
          </a:p>
        </p:txBody>
      </p:sp>
      <p:pic>
        <p:nvPicPr>
          <p:cNvPr id="3" name="内容占位符 2"/>
          <p:cNvPicPr>
            <a:picLocks noChangeAspect="1"/>
          </p:cNvPicPr>
          <p:nvPr>
            <p:ph idx="1"/>
            <p:custDataLst>
              <p:tags r:id="rId1"/>
            </p:custDataLst>
          </p:nvPr>
        </p:nvPicPr>
        <p:blipFill>
          <a:blip r:embed="rId2"/>
          <a:srcRect t="13577"/>
          <a:stretch>
            <a:fillRect/>
          </a:stretch>
        </p:blipFill>
        <p:spPr>
          <a:xfrm>
            <a:off x="6272530" y="1582420"/>
            <a:ext cx="4048125" cy="468693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solidFill>
                  <a:srgbClr val="FF0000"/>
                </a:solidFill>
              </a:rPr>
              <a:t>2</a:t>
            </a:r>
            <a:r>
              <a:rPr lang="zh-CN" altLang="en-US">
                <a:solidFill>
                  <a:srgbClr val="FF0000"/>
                </a:solidFill>
              </a:rPr>
              <a:t>、江油富临汽车站</a:t>
            </a:r>
            <a:br>
              <a:rPr lang="zh-CN" altLang="en-US">
                <a:solidFill>
                  <a:srgbClr val="FF0000"/>
                </a:solidFill>
              </a:rPr>
            </a:br>
            <a:r>
              <a:rPr lang="zh-CN" altLang="en-US"/>
              <a:t>调度室：</a:t>
            </a:r>
            <a:r>
              <a:rPr lang="en-US" altLang="zh-CN"/>
              <a:t>3361650</a:t>
            </a:r>
            <a:endParaRPr lang="en-US" altLang="zh-CN"/>
          </a:p>
        </p:txBody>
      </p:sp>
      <p:sp>
        <p:nvSpPr>
          <p:cNvPr id="3" name="内容占位符 2"/>
          <p:cNvSpPr>
            <a:spLocks noGrp="1"/>
          </p:cNvSpPr>
          <p:nvPr>
            <p:ph idx="1"/>
          </p:nvPr>
        </p:nvSpPr>
        <p:spPr/>
        <p:txBody>
          <a:bodyPr/>
          <a:p>
            <a:r>
              <a:rPr lang="zh-CN" altLang="en-US"/>
              <a:t>充值方式：扫码支付</a:t>
            </a:r>
            <a:endParaRPr lang="zh-CN" altLang="en-US"/>
          </a:p>
          <a:p>
            <a:endParaRPr lang="zh-CN" altLang="en-US"/>
          </a:p>
        </p:txBody>
      </p:sp>
      <p:sp>
        <p:nvSpPr>
          <p:cNvPr id="4" name="文本占位符 3"/>
          <p:cNvSpPr>
            <a:spLocks noGrp="1"/>
          </p:cNvSpPr>
          <p:nvPr>
            <p:ph type="body" sz="half" idx="2"/>
          </p:nvPr>
        </p:nvSpPr>
        <p:spPr/>
        <p:txBody>
          <a:bodyPr/>
          <a:p>
            <a:r>
              <a:rPr lang="zh-CN" altLang="en-US" sz="2800"/>
              <a:t>服务线路：</a:t>
            </a:r>
            <a:endParaRPr lang="zh-CN" altLang="en-US" sz="2800"/>
          </a:p>
          <a:p>
            <a:r>
              <a:rPr lang="zh-CN" altLang="en-US" sz="2800"/>
              <a:t>江油</a:t>
            </a:r>
            <a:r>
              <a:rPr lang="zh-CN" altLang="en-US" sz="2800">
                <a:solidFill>
                  <a:srgbClr val="FF0000"/>
                </a:solidFill>
              </a:rPr>
              <a:t>返校</a:t>
            </a:r>
            <a:endParaRPr lang="zh-CN" altLang="en-US" sz="2800"/>
          </a:p>
          <a:p>
            <a:r>
              <a:rPr lang="zh-CN" altLang="en-US" sz="2800"/>
              <a:t>收费员：</a:t>
            </a:r>
            <a:endParaRPr lang="zh-CN" altLang="en-US" sz="2800"/>
          </a:p>
          <a:p>
            <a:r>
              <a:rPr lang="zh-CN" altLang="en-US" sz="2800"/>
              <a:t>杨科长：</a:t>
            </a:r>
            <a:r>
              <a:rPr lang="en-US" altLang="zh-CN" sz="2800"/>
              <a:t>13699631121</a:t>
            </a:r>
            <a:endParaRPr lang="zh-CN" altLang="en-US" sz="2800"/>
          </a:p>
          <a:p>
            <a:r>
              <a:rPr lang="zh-CN" altLang="en-US" sz="2800"/>
              <a:t>江油总调度：</a:t>
            </a:r>
            <a:endParaRPr lang="zh-CN" altLang="en-US" sz="2800"/>
          </a:p>
          <a:p>
            <a:r>
              <a:rPr lang="zh-CN" altLang="en-US" sz="2800"/>
              <a:t>任老师：13778169871</a:t>
            </a:r>
            <a:endParaRPr lang="zh-CN" altLang="en-US" sz="2800"/>
          </a:p>
        </p:txBody>
      </p:sp>
      <p:pic>
        <p:nvPicPr>
          <p:cNvPr id="5" name="图片 4"/>
          <p:cNvPicPr>
            <a:picLocks noChangeAspect="1"/>
          </p:cNvPicPr>
          <p:nvPr>
            <p:custDataLst>
              <p:tags r:id="rId1"/>
            </p:custDataLst>
          </p:nvPr>
        </p:nvPicPr>
        <p:blipFill>
          <a:blip r:embed="rId2"/>
          <a:stretch>
            <a:fillRect/>
          </a:stretch>
        </p:blipFill>
        <p:spPr>
          <a:xfrm>
            <a:off x="5760720" y="1468120"/>
            <a:ext cx="3505200" cy="47148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solidFill>
                  <a:srgbClr val="FF0000"/>
                </a:solidFill>
              </a:rPr>
              <a:t>3</a:t>
            </a:r>
            <a:r>
              <a:rPr lang="zh-CN" altLang="en-US">
                <a:solidFill>
                  <a:srgbClr val="FF0000"/>
                </a:solidFill>
              </a:rPr>
              <a:t>、绵广快车公司</a:t>
            </a:r>
            <a:br>
              <a:rPr lang="zh-CN" altLang="en-US"/>
            </a:br>
            <a:endParaRPr lang="zh-CN" altLang="en-US"/>
          </a:p>
        </p:txBody>
      </p:sp>
      <p:sp>
        <p:nvSpPr>
          <p:cNvPr id="3" name="内容占位符 2"/>
          <p:cNvSpPr>
            <a:spLocks noGrp="1"/>
          </p:cNvSpPr>
          <p:nvPr>
            <p:ph idx="1"/>
          </p:nvPr>
        </p:nvSpPr>
        <p:spPr/>
        <p:txBody>
          <a:bodyPr/>
          <a:p>
            <a:r>
              <a:rPr lang="zh-CN" altLang="en-US"/>
              <a:t>充值方式：微信支付</a:t>
            </a:r>
            <a:endParaRPr lang="zh-CN" altLang="en-US"/>
          </a:p>
          <a:p>
            <a:endParaRPr lang="zh-CN" altLang="en-US"/>
          </a:p>
        </p:txBody>
      </p:sp>
      <p:sp>
        <p:nvSpPr>
          <p:cNvPr id="4" name="文本占位符 3"/>
          <p:cNvSpPr>
            <a:spLocks noGrp="1"/>
          </p:cNvSpPr>
          <p:nvPr>
            <p:ph type="body" sz="half" idx="2"/>
          </p:nvPr>
        </p:nvSpPr>
        <p:spPr>
          <a:xfrm>
            <a:off x="840105" y="2467610"/>
            <a:ext cx="3931920" cy="3401695"/>
          </a:xfrm>
        </p:spPr>
        <p:txBody>
          <a:bodyPr/>
          <a:p>
            <a:r>
              <a:rPr lang="zh-CN" altLang="en-US" sz="3600"/>
              <a:t>服务线路：</a:t>
            </a:r>
            <a:endParaRPr lang="zh-CN" altLang="en-US" sz="3600"/>
          </a:p>
          <a:p>
            <a:r>
              <a:rPr lang="zh-CN" altLang="en-US" sz="3600"/>
              <a:t>旺苍、广元、宝轮</a:t>
            </a:r>
            <a:endParaRPr lang="zh-CN" altLang="en-US" sz="3600"/>
          </a:p>
          <a:p>
            <a:r>
              <a:rPr lang="zh-CN" altLang="en-US" sz="3600"/>
              <a:t>收费员：</a:t>
            </a:r>
            <a:endParaRPr lang="zh-CN" altLang="en-US" sz="3600"/>
          </a:p>
          <a:p>
            <a:r>
              <a:rPr lang="zh-CN" altLang="en-US" sz="3600"/>
              <a:t>吴科长：</a:t>
            </a:r>
            <a:endParaRPr lang="zh-CN" altLang="en-US" sz="3600"/>
          </a:p>
          <a:p>
            <a:r>
              <a:rPr lang="en-US" altLang="zh-CN" sz="3600"/>
              <a:t>13808116937</a:t>
            </a:r>
            <a:endParaRPr lang="en-US" altLang="zh-CN" sz="3600"/>
          </a:p>
        </p:txBody>
      </p:sp>
      <p:pic>
        <p:nvPicPr>
          <p:cNvPr id="6" name="图片 5"/>
          <p:cNvPicPr>
            <a:picLocks noChangeAspect="1"/>
          </p:cNvPicPr>
          <p:nvPr>
            <p:custDataLst>
              <p:tags r:id="rId1"/>
            </p:custDataLst>
          </p:nvPr>
        </p:nvPicPr>
        <p:blipFill>
          <a:blip r:embed="rId2"/>
          <a:stretch>
            <a:fillRect/>
          </a:stretch>
        </p:blipFill>
        <p:spPr>
          <a:xfrm>
            <a:off x="5426710" y="1485900"/>
            <a:ext cx="3514725" cy="48387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solidFill>
                  <a:srgbClr val="FF0000"/>
                </a:solidFill>
              </a:rPr>
              <a:t>4</a:t>
            </a:r>
            <a:r>
              <a:rPr lang="zh-CN" altLang="en-US">
                <a:solidFill>
                  <a:srgbClr val="FF0000"/>
                </a:solidFill>
              </a:rPr>
              <a:t>、南湖汽车站</a:t>
            </a:r>
            <a:br>
              <a:rPr lang="zh-CN" altLang="en-US">
                <a:solidFill>
                  <a:srgbClr val="FF0000"/>
                </a:solidFill>
              </a:rPr>
            </a:br>
            <a:r>
              <a:rPr lang="zh-CN" altLang="en-US"/>
              <a:t>调度室：</a:t>
            </a:r>
            <a:br>
              <a:rPr lang="zh-CN" altLang="en-US"/>
            </a:br>
            <a:r>
              <a:rPr lang="en-US" altLang="zh-CN"/>
              <a:t>08166398508</a:t>
            </a:r>
            <a:endParaRPr lang="zh-CN" altLang="en-US"/>
          </a:p>
        </p:txBody>
      </p:sp>
      <p:sp>
        <p:nvSpPr>
          <p:cNvPr id="3" name="内容占位符 2"/>
          <p:cNvSpPr>
            <a:spLocks noGrp="1"/>
          </p:cNvSpPr>
          <p:nvPr>
            <p:ph idx="1"/>
          </p:nvPr>
        </p:nvSpPr>
        <p:spPr/>
        <p:txBody>
          <a:bodyPr/>
          <a:p>
            <a:r>
              <a:rPr lang="zh-CN" altLang="en-US"/>
              <a:t>充值方式：银行转款</a:t>
            </a:r>
            <a:endParaRPr lang="zh-CN" altLang="en-US"/>
          </a:p>
        </p:txBody>
      </p:sp>
      <p:sp>
        <p:nvSpPr>
          <p:cNvPr id="4" name="文本占位符 3"/>
          <p:cNvSpPr>
            <a:spLocks noGrp="1"/>
          </p:cNvSpPr>
          <p:nvPr>
            <p:ph type="body" sz="half" idx="2"/>
          </p:nvPr>
        </p:nvSpPr>
        <p:spPr/>
        <p:txBody>
          <a:bodyPr/>
          <a:p>
            <a:r>
              <a:rPr lang="zh-CN" altLang="en-US" sz="2800"/>
              <a:t>服务线路：</a:t>
            </a:r>
            <a:endParaRPr lang="zh-CN" altLang="en-US" sz="2800"/>
          </a:p>
          <a:p>
            <a:r>
              <a:rPr lang="zh-CN" altLang="en-US" sz="2800"/>
              <a:t>三台、遂宁、射洪、大英、蓬溪、</a:t>
            </a:r>
            <a:endParaRPr lang="zh-CN" altLang="en-US" sz="2800"/>
          </a:p>
          <a:p>
            <a:r>
              <a:rPr lang="zh-CN" altLang="en-US" sz="2800"/>
              <a:t>收费员：</a:t>
            </a:r>
            <a:endParaRPr lang="zh-CN" altLang="en-US" sz="2800"/>
          </a:p>
          <a:p>
            <a:r>
              <a:rPr lang="zh-CN" altLang="en-US" sz="2800"/>
              <a:t>赖科长：</a:t>
            </a:r>
            <a:r>
              <a:rPr lang="en-US" altLang="zh-CN" sz="2800"/>
              <a:t>13881113639</a:t>
            </a:r>
            <a:endParaRPr lang="en-US" altLang="zh-CN" sz="2800"/>
          </a:p>
        </p:txBody>
      </p:sp>
      <p:pic>
        <p:nvPicPr>
          <p:cNvPr id="5" name="图片 4"/>
          <p:cNvPicPr>
            <a:picLocks noChangeAspect="1"/>
          </p:cNvPicPr>
          <p:nvPr>
            <p:custDataLst>
              <p:tags r:id="rId1"/>
            </p:custDataLst>
          </p:nvPr>
        </p:nvPicPr>
        <p:blipFill>
          <a:blip r:embed="rId2"/>
          <a:stretch>
            <a:fillRect/>
          </a:stretch>
        </p:blipFill>
        <p:spPr>
          <a:xfrm>
            <a:off x="5475605" y="1524635"/>
            <a:ext cx="3371850" cy="32918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solidFill>
                  <a:srgbClr val="FF0000"/>
                </a:solidFill>
              </a:rPr>
              <a:t>5</a:t>
            </a:r>
            <a:r>
              <a:rPr lang="zh-CN" altLang="en-US">
                <a:solidFill>
                  <a:srgbClr val="FF0000"/>
                </a:solidFill>
              </a:rPr>
              <a:t>、绵阳交发运业</a:t>
            </a:r>
            <a:br>
              <a:rPr lang="zh-CN" altLang="en-US"/>
            </a:br>
            <a:endParaRPr lang="zh-CN" altLang="en-US"/>
          </a:p>
        </p:txBody>
      </p:sp>
      <p:sp>
        <p:nvSpPr>
          <p:cNvPr id="3" name="内容占位符 2"/>
          <p:cNvSpPr>
            <a:spLocks noGrp="1"/>
          </p:cNvSpPr>
          <p:nvPr>
            <p:ph idx="1"/>
          </p:nvPr>
        </p:nvSpPr>
        <p:spPr/>
        <p:txBody>
          <a:bodyPr/>
          <a:p>
            <a:r>
              <a:rPr lang="zh-CN" altLang="en-US"/>
              <a:t>充值方式：银行转账</a:t>
            </a:r>
            <a:endParaRPr lang="zh-CN" altLang="en-US"/>
          </a:p>
          <a:p>
            <a:endParaRPr lang="zh-CN" altLang="en-US"/>
          </a:p>
        </p:txBody>
      </p:sp>
      <p:sp>
        <p:nvSpPr>
          <p:cNvPr id="4" name="文本占位符 3"/>
          <p:cNvSpPr>
            <a:spLocks noGrp="1"/>
          </p:cNvSpPr>
          <p:nvPr>
            <p:ph type="body" sz="half" idx="2"/>
          </p:nvPr>
        </p:nvSpPr>
        <p:spPr>
          <a:xfrm>
            <a:off x="840105" y="1633220"/>
            <a:ext cx="3931920" cy="4574540"/>
          </a:xfrm>
        </p:spPr>
        <p:txBody>
          <a:bodyPr>
            <a:noAutofit/>
          </a:bodyPr>
          <a:p>
            <a:r>
              <a:rPr lang="zh-CN" altLang="en-US" sz="2400"/>
              <a:t>服务线路：绵竹、广汉、金堂、新都、青白江、彭州、都江堰、郫县、邛崃、大邑、温江、崇州、内江、资中、资阳、简阳、成都、乐山眉山、雅安（名山、荥经、汉源、石棉）、阆中、定水、巴中。</a:t>
            </a:r>
            <a:endParaRPr lang="zh-CN" altLang="en-US" sz="2400"/>
          </a:p>
          <a:p>
            <a:r>
              <a:rPr lang="zh-CN" altLang="en-US" sz="2400"/>
              <a:t>收费员：</a:t>
            </a:r>
            <a:endParaRPr lang="zh-CN" altLang="en-US" sz="2400"/>
          </a:p>
          <a:p>
            <a:r>
              <a:rPr lang="zh-CN" altLang="en-US" sz="2400"/>
              <a:t>陈老师</a:t>
            </a:r>
            <a:r>
              <a:rPr lang="en-US" altLang="zh-CN" sz="2400"/>
              <a:t> </a:t>
            </a:r>
            <a:r>
              <a:rPr lang="zh-CN" altLang="en-US" sz="2400"/>
              <a:t>：</a:t>
            </a:r>
            <a:r>
              <a:rPr lang="zh-CN" altLang="en-US" sz="2400">
                <a:latin typeface="微软雅黑" panose="020B0503020204020204" charset="-122"/>
                <a:ea typeface="微软雅黑" panose="020B0503020204020204" charset="-122"/>
              </a:rPr>
              <a:t>13228392015</a:t>
            </a:r>
            <a:endParaRPr lang="zh-CN" altLang="en-US" sz="2400">
              <a:latin typeface="微软雅黑" panose="020B0503020204020204" charset="-122"/>
              <a:ea typeface="微软雅黑" panose="020B0503020204020204" charset="-122"/>
            </a:endParaRPr>
          </a:p>
          <a:p>
            <a:r>
              <a:rPr lang="zh-CN" altLang="en-US" sz="2400"/>
              <a:t>总调度：</a:t>
            </a:r>
            <a:endParaRPr lang="zh-CN" altLang="en-US" sz="2400"/>
          </a:p>
          <a:p>
            <a:r>
              <a:rPr lang="zh-CN" altLang="en-US" sz="2400"/>
              <a:t>任老师：</a:t>
            </a:r>
            <a:r>
              <a:rPr lang="en-US" altLang="zh-CN" sz="2400">
                <a:latin typeface="微软雅黑" panose="020B0503020204020204" charset="-122"/>
                <a:ea typeface="微软雅黑" panose="020B0503020204020204" charset="-122"/>
              </a:rPr>
              <a:t>13458041188</a:t>
            </a:r>
            <a:endParaRPr lang="en-US" altLang="zh-CN" sz="2400">
              <a:latin typeface="微软雅黑" panose="020B0503020204020204" charset="-122"/>
              <a:ea typeface="微软雅黑" panose="020B0503020204020204" charset="-122"/>
            </a:endParaRPr>
          </a:p>
        </p:txBody>
      </p:sp>
      <p:pic>
        <p:nvPicPr>
          <p:cNvPr id="5" name="图片 4"/>
          <p:cNvPicPr>
            <a:picLocks noChangeAspect="1"/>
          </p:cNvPicPr>
          <p:nvPr>
            <p:custDataLst>
              <p:tags r:id="rId1"/>
            </p:custDataLst>
          </p:nvPr>
        </p:nvPicPr>
        <p:blipFill>
          <a:blip r:embed="rId2"/>
          <a:stretch>
            <a:fillRect/>
          </a:stretch>
        </p:blipFill>
        <p:spPr>
          <a:xfrm>
            <a:off x="5184140" y="1779270"/>
            <a:ext cx="4288155" cy="460946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40105" y="457200"/>
            <a:ext cx="3931920" cy="626745"/>
          </a:xfrm>
        </p:spPr>
        <p:txBody>
          <a:bodyPr/>
          <a:p>
            <a:r>
              <a:rPr lang="en-US" altLang="zh-CN">
                <a:solidFill>
                  <a:srgbClr val="FF0000"/>
                </a:solidFill>
              </a:rPr>
              <a:t>6</a:t>
            </a:r>
            <a:r>
              <a:rPr lang="zh-CN" altLang="en-US">
                <a:solidFill>
                  <a:srgbClr val="FF0000"/>
                </a:solidFill>
              </a:rPr>
              <a:t>、富通锦航运业</a:t>
            </a:r>
            <a:endParaRPr lang="zh-CN" altLang="en-US">
              <a:solidFill>
                <a:srgbClr val="FF0000"/>
              </a:solidFill>
            </a:endParaRPr>
          </a:p>
        </p:txBody>
      </p:sp>
      <p:sp>
        <p:nvSpPr>
          <p:cNvPr id="3" name="内容占位符 2"/>
          <p:cNvSpPr>
            <a:spLocks noGrp="1"/>
          </p:cNvSpPr>
          <p:nvPr>
            <p:ph idx="1"/>
          </p:nvPr>
        </p:nvSpPr>
        <p:spPr/>
        <p:txBody>
          <a:bodyPr/>
          <a:p>
            <a:r>
              <a:rPr lang="zh-CN" altLang="en-US"/>
              <a:t>德阳、什邡充值方式</a:t>
            </a:r>
            <a:endParaRPr lang="zh-CN" altLang="en-US"/>
          </a:p>
          <a:p>
            <a:endParaRPr lang="zh-CN" altLang="en-US"/>
          </a:p>
        </p:txBody>
      </p:sp>
      <p:sp>
        <p:nvSpPr>
          <p:cNvPr id="4" name="文本占位符 3"/>
          <p:cNvSpPr>
            <a:spLocks noGrp="1"/>
          </p:cNvSpPr>
          <p:nvPr>
            <p:ph type="body" sz="half" idx="2"/>
          </p:nvPr>
        </p:nvSpPr>
        <p:spPr>
          <a:xfrm>
            <a:off x="840105" y="1207770"/>
            <a:ext cx="4342765" cy="5261610"/>
          </a:xfrm>
        </p:spPr>
        <p:txBody>
          <a:bodyPr>
            <a:noAutofit/>
          </a:bodyPr>
          <a:p>
            <a:r>
              <a:rPr lang="zh-CN" altLang="en-US" sz="4000"/>
              <a:t>服务线路：</a:t>
            </a:r>
            <a:endParaRPr lang="zh-CN" altLang="en-US" sz="4000"/>
          </a:p>
          <a:p>
            <a:r>
              <a:rPr lang="zh-CN" altLang="en-US" sz="4000">
                <a:latin typeface="宋体" panose="02010600030101010101" pitchFamily="2" charset="-122"/>
                <a:ea typeface="宋体" panose="02010600030101010101" pitchFamily="2" charset="-122"/>
              </a:rPr>
              <a:t>①德阳、什邡：乘车管理平台服务。</a:t>
            </a:r>
            <a:endParaRPr lang="zh-CN" altLang="en-US" sz="4000">
              <a:latin typeface="宋体" panose="02010600030101010101" pitchFamily="2" charset="-122"/>
              <a:ea typeface="宋体" panose="02010600030101010101" pitchFamily="2" charset="-122"/>
            </a:endParaRPr>
          </a:p>
          <a:p>
            <a:r>
              <a:rPr lang="zh-CN" altLang="en-US" sz="4000">
                <a:latin typeface="宋体" panose="02010600030101010101" pitchFamily="2" charset="-122"/>
                <a:ea typeface="宋体" panose="02010600030101010101" pitchFamily="2" charset="-122"/>
              </a:rPr>
              <a:t>②武都、西昌（含攀枝花）：月假提前临时预定，微信转款服务。</a:t>
            </a:r>
            <a:endParaRPr lang="zh-CN" altLang="en-US" sz="4000">
              <a:latin typeface="宋体" panose="02010600030101010101" pitchFamily="2" charset="-122"/>
              <a:ea typeface="宋体" panose="02010600030101010101" pitchFamily="2" charset="-122"/>
            </a:endParaRPr>
          </a:p>
          <a:p>
            <a:r>
              <a:rPr lang="zh-CN" altLang="en-US" sz="2800">
                <a:latin typeface="宋体" panose="02010600030101010101" pitchFamily="2" charset="-122"/>
                <a:ea typeface="宋体" panose="02010600030101010101" pitchFamily="2" charset="-122"/>
              </a:rPr>
              <a:t>调度：陈美静</a:t>
            </a:r>
            <a:r>
              <a:rPr lang="en-US" altLang="zh-CN" sz="2800">
                <a:latin typeface="宋体" panose="02010600030101010101" pitchFamily="2" charset="-122"/>
                <a:ea typeface="宋体" panose="02010600030101010101" pitchFamily="2" charset="-122"/>
              </a:rPr>
              <a:t>15892658089</a:t>
            </a:r>
            <a:endParaRPr lang="en-US" altLang="zh-CN" sz="2800">
              <a:latin typeface="宋体" panose="02010600030101010101" pitchFamily="2" charset="-122"/>
              <a:ea typeface="宋体" panose="02010600030101010101" pitchFamily="2" charset="-122"/>
            </a:endParaRPr>
          </a:p>
        </p:txBody>
      </p:sp>
      <p:pic>
        <p:nvPicPr>
          <p:cNvPr id="5" name="图片 4"/>
          <p:cNvPicPr>
            <a:picLocks noChangeAspect="1"/>
          </p:cNvPicPr>
          <p:nvPr>
            <p:custDataLst>
              <p:tags r:id="rId1"/>
            </p:custDataLst>
          </p:nvPr>
        </p:nvPicPr>
        <p:blipFill>
          <a:blip r:embed="rId2"/>
          <a:stretch>
            <a:fillRect/>
          </a:stretch>
        </p:blipFill>
        <p:spPr>
          <a:xfrm>
            <a:off x="5727065" y="1631315"/>
            <a:ext cx="3592830" cy="4343400"/>
          </a:xfrm>
          <a:prstGeom prst="rect">
            <a:avLst/>
          </a:prstGeom>
        </p:spPr>
      </p:pic>
    </p:spTree>
  </p:cSld>
  <p:clrMapOvr>
    <a:masterClrMapping/>
  </p:clrMapOvr>
</p:sld>
</file>

<file path=ppt/tags/tag1.xml><?xml version="1.0" encoding="utf-8"?>
<p:tagLst xmlns:p="http://schemas.openxmlformats.org/presentationml/2006/main">
  <p:tag name="KSO_WM_UNIT_PLACING_PICTURE_USER_VIEWPORT" val="{&quot;height&quot;:2445,&quot;width&quot;:4469}"/>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COMMONDATA" val="eyJoZGlkIjoiODg2MTM2ODlhZjQxMTQ3NzQ5MmZhOGM1NTY1MzExMjIifQ=="/>
  <p:tag name="KSO_WPP_MARK_KEY" val="b786f118-78a5-40a5-ae52-8ef0bd189b8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832</Words>
  <Application>WPS 演示</Application>
  <PresentationFormat>宽屏</PresentationFormat>
  <Paragraphs>74</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宋体</vt:lpstr>
      <vt:lpstr>Wingdings</vt:lpstr>
      <vt:lpstr>微软雅黑</vt:lpstr>
      <vt:lpstr>Calibri</vt:lpstr>
      <vt:lpstr>Arial Unicode MS</vt:lpstr>
      <vt:lpstr>Office 主题</vt:lpstr>
      <vt:lpstr>客运站收费员温馨提示 </vt:lpstr>
      <vt:lpstr>PowerPoint 演示文稿</vt:lpstr>
      <vt:lpstr>1、平政汽车站 【调度室2689661】</vt:lpstr>
      <vt:lpstr>2、江油富临汽车站 调度室：3361650</vt:lpstr>
      <vt:lpstr>3、绵广快车公司 </vt:lpstr>
      <vt:lpstr>4、南湖汽车站 调度室： 08166398508</vt:lpstr>
      <vt:lpstr>5、绵阳交发运业 </vt:lpstr>
      <vt:lpstr>6、富通锦航运业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有您真好</cp:lastModifiedBy>
  <cp:revision>22</cp:revision>
  <dcterms:created xsi:type="dcterms:W3CDTF">2022-08-21T07:13:00Z</dcterms:created>
  <dcterms:modified xsi:type="dcterms:W3CDTF">2024-02-21T08:51:01Z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63C3E5BF295C410D82F2C3A652CF8709</vt:lpwstr>
  </property>
  <property fmtid="{D5CDD505-2E9C-101B-9397-08002B2CF9AE}" pid="3" name="KSOProductBuildVer">
    <vt:lpwstr>2052-12.1.0.16250</vt:lpwstr>
  </property>
</Properties>
</file>